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57" r:id="rId6"/>
    <p:sldId id="267" r:id="rId7"/>
    <p:sldId id="278" r:id="rId8"/>
    <p:sldId id="269" r:id="rId9"/>
    <p:sldId id="270" r:id="rId10"/>
    <p:sldId id="271" r:id="rId11"/>
    <p:sldId id="272" r:id="rId12"/>
    <p:sldId id="273" r:id="rId13"/>
    <p:sldId id="274" r:id="rId14"/>
    <p:sldId id="27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p:normalViewPr>
  <p:slideViewPr>
    <p:cSldViewPr snapToGrid="0">
      <p:cViewPr varScale="1">
        <p:scale>
          <a:sx n="73" d="100"/>
          <a:sy n="73" d="100"/>
        </p:scale>
        <p:origin x="648"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05/8/colors/accent3_4" csCatId="accent3" phldr="1"/>
      <dgm:spPr/>
      <dgm:t>
        <a:bodyPr/>
        <a:lstStyle/>
        <a:p>
          <a:endParaRPr lang="en-US"/>
        </a:p>
      </dgm:t>
    </dgm:pt>
    <dgm:pt modelId="{193252BB-1661-4EF1-B4B4-B609E884D6B5}">
      <dgm:prSet/>
      <dgm:spPr/>
      <dgm:t>
        <a:bodyPr/>
        <a:lstStyle/>
        <a:p>
          <a:pPr>
            <a:lnSpc>
              <a:spcPct val="100000"/>
            </a:lnSpc>
            <a:defRPr cap="all"/>
          </a:pPr>
          <a:r>
            <a:rPr lang="en-US" dirty="0" smtClean="0">
              <a:latin typeface="Times New Roman" panose="02020603050405020304" pitchFamily="18" charset="0"/>
              <a:cs typeface="Times New Roman" panose="02020603050405020304" pitchFamily="18" charset="0"/>
            </a:rPr>
            <a:t>About project</a:t>
          </a:r>
          <a:endParaRPr lang="en-US" dirty="0">
            <a:latin typeface="Times New Roman" panose="02020603050405020304" pitchFamily="18" charset="0"/>
            <a:cs typeface="Times New Roman" panose="02020603050405020304" pitchFamily="18" charset="0"/>
          </a:endParaRP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smtClean="0">
              <a:latin typeface="Times New Roman" panose="02020603050405020304" pitchFamily="18" charset="0"/>
              <a:cs typeface="Times New Roman" panose="02020603050405020304" pitchFamily="18" charset="0"/>
            </a:rPr>
            <a:t>Insights</a:t>
          </a:r>
          <a:endParaRPr lang="en-US" dirty="0">
            <a:latin typeface="Times New Roman" panose="02020603050405020304" pitchFamily="18" charset="0"/>
            <a:cs typeface="Times New Roman" panose="02020603050405020304" pitchFamily="18" charset="0"/>
          </a:endParaRP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latin typeface="Times New Roman" panose="02020603050405020304" pitchFamily="18" charset="0"/>
              <a:cs typeface="Times New Roman" panose="02020603050405020304" pitchFamily="18" charset="0"/>
            </a:rPr>
            <a:t>recommendations</a:t>
          </a:r>
          <a:endParaRPr lang="en-US" dirty="0">
            <a:latin typeface="Times New Roman" panose="02020603050405020304" pitchFamily="18" charset="0"/>
            <a:cs typeface="Times New Roman" panose="02020603050405020304" pitchFamily="18" charset="0"/>
          </a:endParaRP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t>
        <a:bodyPr/>
        <a:lstStyle/>
        <a:p>
          <a:endParaRPr lang="en-US"/>
        </a:p>
      </dgm:t>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dgm:spPr>
      <dgm:t>
        <a:bodyPr/>
        <a:lstStyle/>
        <a:p>
          <a:endParaRPr lang="en-US"/>
        </a:p>
      </dgm:t>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t>
        <a:bodyPr/>
        <a:lstStyle/>
        <a:p>
          <a:endParaRPr lang="en-US"/>
        </a:p>
      </dgm:t>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t>
        <a:bodyPr/>
        <a:lstStyle/>
        <a:p>
          <a:endParaRPr lang="en-US"/>
        </a:p>
      </dgm:t>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t>
        <a:bodyPr/>
        <a:lstStyle/>
        <a:p>
          <a:endParaRPr lang="en-US"/>
        </a:p>
      </dgm:t>
    </dgm:pt>
    <dgm:pt modelId="{F181BEB4-66E0-4B62-8712-BD0A64659834}" type="pres">
      <dgm:prSet presAssocID="{1777E161-D0DE-4D31-91FE-E2AD8AAC6AAC}" presName="compNode" presStyleCnt="0"/>
      <dgm:spPr/>
      <dgm:t>
        <a:bodyPr/>
        <a:lstStyle/>
        <a:p>
          <a:endParaRPr lang="en-US"/>
        </a:p>
      </dgm:t>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dgm:spPr>
      <dgm:t>
        <a:bodyPr/>
        <a:lstStyle/>
        <a:p>
          <a:endParaRPr lang="en-US"/>
        </a:p>
      </dgm:t>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duotone>
              <a:schemeClr val="accent3">
                <a:hueOff val="-95556"/>
                <a:satOff val="-5449"/>
                <a:lumOff val="29204"/>
                <a:alphaOff val="0"/>
                <a:shade val="20000"/>
                <a:satMod val="200000"/>
              </a:schemeClr>
              <a:schemeClr val="accent3">
                <a:hueOff val="-95556"/>
                <a:satOff val="-5449"/>
                <a:lumOff val="29204"/>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dgm:spPr>
      <dgm:t>
        <a:bodyPr/>
        <a:lstStyle/>
        <a:p>
          <a:endParaRPr lang="en-US"/>
        </a:p>
      </dgm:t>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t>
        <a:bodyPr/>
        <a:lstStyle/>
        <a:p>
          <a:endParaRPr lang="en-US"/>
        </a:p>
      </dgm:t>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t>
        <a:bodyPr/>
        <a:lstStyle/>
        <a:p>
          <a:endParaRPr lang="en-US"/>
        </a:p>
      </dgm:t>
    </dgm:pt>
    <dgm:pt modelId="{59EC7549-F063-437F-8388-459A5C769816}" type="pres">
      <dgm:prSet presAssocID="{A0E3938A-38FD-4C6B-BC76-DCF294EE93DC}" presName="compNode" presStyleCnt="0"/>
      <dgm:spPr/>
      <dgm:t>
        <a:bodyPr/>
        <a:lstStyle/>
        <a:p>
          <a:endParaRPr lang="en-US"/>
        </a:p>
      </dgm:t>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dgm:spPr>
      <dgm:t>
        <a:bodyPr/>
        <a:lstStyle/>
        <a:p>
          <a:endParaRPr lang="en-US"/>
        </a:p>
      </dgm:t>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duotone>
              <a:schemeClr val="accent3">
                <a:hueOff val="-95556"/>
                <a:satOff val="-5449"/>
                <a:lumOff val="29204"/>
                <a:alphaOff val="0"/>
                <a:shade val="20000"/>
                <a:satMod val="200000"/>
              </a:schemeClr>
              <a:schemeClr val="accent3">
                <a:hueOff val="-95556"/>
                <a:satOff val="-5449"/>
                <a:lumOff val="29204"/>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dgm:spPr>
      <dgm:t>
        <a:bodyPr/>
        <a:lstStyle/>
        <a:p>
          <a:endParaRPr lang="en-US"/>
        </a:p>
      </dgm:t>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t>
        <a:bodyPr/>
        <a:lstStyle/>
        <a:p>
          <a:endParaRPr lang="en-US"/>
        </a:p>
      </dgm:t>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3">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defRPr cap="all"/>
          </a:pPr>
          <a:r>
            <a:rPr lang="en-US" sz="2200" kern="1200" dirty="0" smtClean="0">
              <a:latin typeface="Times New Roman" panose="02020603050405020304" pitchFamily="18" charset="0"/>
              <a:cs typeface="Times New Roman" panose="02020603050405020304" pitchFamily="18" charset="0"/>
            </a:rPr>
            <a:t>About project</a:t>
          </a:r>
          <a:endParaRPr lang="en-US" sz="2200" kern="1200" dirty="0">
            <a:latin typeface="Times New Roman" panose="02020603050405020304" pitchFamily="18" charset="0"/>
            <a:cs typeface="Times New Roman" panose="02020603050405020304" pitchFamily="18" charset="0"/>
          </a:endParaRP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3">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duotone>
              <a:schemeClr val="accent3">
                <a:hueOff val="-95556"/>
                <a:satOff val="-5449"/>
                <a:lumOff val="29204"/>
                <a:alphaOff val="0"/>
                <a:shade val="20000"/>
                <a:satMod val="200000"/>
              </a:schemeClr>
              <a:schemeClr val="accent3">
                <a:hueOff val="-95556"/>
                <a:satOff val="-5449"/>
                <a:lumOff val="29204"/>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defRPr cap="all"/>
          </a:pPr>
          <a:r>
            <a:rPr lang="en-US" sz="2200" kern="1200" dirty="0" smtClean="0">
              <a:latin typeface="Times New Roman" panose="02020603050405020304" pitchFamily="18" charset="0"/>
              <a:cs typeface="Times New Roman" panose="02020603050405020304" pitchFamily="18" charset="0"/>
            </a:rPr>
            <a:t>Insights</a:t>
          </a:r>
          <a:endParaRPr lang="en-US" sz="2200" kern="1200" dirty="0">
            <a:latin typeface="Times New Roman" panose="02020603050405020304" pitchFamily="18" charset="0"/>
            <a:cs typeface="Times New Roman" panose="02020603050405020304" pitchFamily="18" charset="0"/>
          </a:endParaRP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3">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duotone>
              <a:schemeClr val="accent3">
                <a:hueOff val="-95556"/>
                <a:satOff val="-5449"/>
                <a:lumOff val="29204"/>
                <a:alphaOff val="0"/>
                <a:shade val="20000"/>
                <a:satMod val="200000"/>
              </a:schemeClr>
              <a:schemeClr val="accent3">
                <a:hueOff val="-95556"/>
                <a:satOff val="-5449"/>
                <a:lumOff val="29204"/>
                <a:alphaOff val="0"/>
                <a:tint val="12000"/>
                <a:satMod val="190000"/>
              </a:schemeClr>
            </a:duotone>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defRPr cap="all"/>
          </a:pPr>
          <a:r>
            <a:rPr lang="en-US" sz="2200" kern="1200" dirty="0" smtClean="0">
              <a:latin typeface="Times New Roman" panose="02020603050405020304" pitchFamily="18" charset="0"/>
              <a:cs typeface="Times New Roman" panose="02020603050405020304" pitchFamily="18" charset="0"/>
            </a:rPr>
            <a:t>recommendations</a:t>
          </a:r>
          <a:endParaRPr lang="en-US" sz="2200" kern="1200" dirty="0">
            <a:latin typeface="Times New Roman" panose="02020603050405020304" pitchFamily="18" charset="0"/>
            <a:cs typeface="Times New Roman" panose="02020603050405020304" pitchFamily="18" charset="0"/>
          </a:endParaRP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pavansubhasht/ibm-hr-analytics-attrition-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2014"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smtClean="0">
                <a:solidFill>
                  <a:srgbClr val="FFFFFF"/>
                </a:solidFill>
              </a:rPr>
              <a:t>Employee attrition</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smtClean="0">
                <a:solidFill>
                  <a:srgbClr val="FFFFFF"/>
                </a:solidFill>
              </a:rPr>
              <a:t>IBM Dataset</a:t>
            </a:r>
          </a:p>
        </p:txBody>
      </p:sp>
      <p:sp>
        <p:nvSpPr>
          <p:cNvPr id="4" name="TextBox 3"/>
          <p:cNvSpPr txBox="1"/>
          <p:nvPr/>
        </p:nvSpPr>
        <p:spPr>
          <a:xfrm>
            <a:off x="9120091" y="5870475"/>
            <a:ext cx="2430518" cy="307777"/>
          </a:xfrm>
          <a:prstGeom prst="rect">
            <a:avLst/>
          </a:prstGeom>
          <a:noFill/>
        </p:spPr>
        <p:txBody>
          <a:bodyPr wrap="square" rtlCol="0">
            <a:spAutoFit/>
          </a:bodyPr>
          <a:lstStyle/>
          <a:p>
            <a:r>
              <a:rPr lang="en-US" sz="1400" dirty="0" smtClean="0">
                <a:solidFill>
                  <a:schemeClr val="bg1"/>
                </a:solidFill>
              </a:rPr>
              <a:t>Rania Hassan Ahmed</a:t>
            </a:r>
            <a:endParaRPr lang="en-US" sz="1400" dirty="0">
              <a:solidFill>
                <a:schemeClr val="bg1"/>
              </a:solidFill>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con..</a:t>
            </a:r>
            <a:endParaRPr lang="en-US" dirty="0"/>
          </a:p>
        </p:txBody>
      </p:sp>
      <p:sp>
        <p:nvSpPr>
          <p:cNvPr id="3" name="Content Placeholder 2"/>
          <p:cNvSpPr>
            <a:spLocks noGrp="1"/>
          </p:cNvSpPr>
          <p:nvPr>
            <p:ph idx="1"/>
          </p:nvPr>
        </p:nvSpPr>
        <p:spPr/>
        <p:txBody>
          <a:bodyPr/>
          <a:lstStyle/>
          <a:p>
            <a:r>
              <a:rPr lang="en-US" sz="2400" b="1" dirty="0" smtClean="0">
                <a:latin typeface="Times New Roman" panose="02020603050405020304" pitchFamily="18" charset="0"/>
                <a:cs typeface="Times New Roman" panose="02020603050405020304" pitchFamily="18" charset="0"/>
              </a:rPr>
              <a:t>Analyzing of Attrition Rate by Years At Company:</a:t>
            </a:r>
          </a:p>
          <a:p>
            <a:pPr marL="530352" lvl="1" indent="0">
              <a:lnSpc>
                <a:spcPct val="100000"/>
              </a:lnSpc>
              <a:buNone/>
            </a:pPr>
            <a:r>
              <a:rPr lang="en-US" sz="2400" i="0" dirty="0">
                <a:latin typeface="Times New Roman" panose="02020603050405020304" pitchFamily="18" charset="0"/>
                <a:cs typeface="Times New Roman" panose="02020603050405020304" pitchFamily="18" charset="0"/>
              </a:rPr>
              <a:t>Among employees who left, the highest attrition rate was observed among those who spent </a:t>
            </a:r>
            <a:r>
              <a:rPr lang="en-US" sz="2400" b="1" i="0" dirty="0">
                <a:latin typeface="Times New Roman" panose="02020603050405020304" pitchFamily="18" charset="0"/>
                <a:cs typeface="Times New Roman" panose="02020603050405020304" pitchFamily="18" charset="0"/>
              </a:rPr>
              <a:t>1 year </a:t>
            </a:r>
            <a:r>
              <a:rPr lang="en-US" sz="2400" i="0" dirty="0">
                <a:latin typeface="Times New Roman" panose="02020603050405020304" pitchFamily="18" charset="0"/>
                <a:cs typeface="Times New Roman" panose="02020603050405020304" pitchFamily="18" charset="0"/>
              </a:rPr>
              <a:t>at the company </a:t>
            </a:r>
            <a:r>
              <a:rPr lang="en-US" sz="2400" i="0" dirty="0" smtClean="0">
                <a:latin typeface="Times New Roman" panose="02020603050405020304" pitchFamily="18" charset="0"/>
                <a:cs typeface="Times New Roman" panose="02020603050405020304" pitchFamily="18" charset="0"/>
              </a:rPr>
              <a:t>(34.5%), </a:t>
            </a:r>
            <a:r>
              <a:rPr lang="en-US" sz="2400" i="0" dirty="0">
                <a:latin typeface="Times New Roman" panose="02020603050405020304" pitchFamily="18" charset="0"/>
                <a:cs typeface="Times New Roman" panose="02020603050405020304" pitchFamily="18" charset="0"/>
              </a:rPr>
              <a:t>followed by </a:t>
            </a:r>
            <a:r>
              <a:rPr lang="en-US" sz="2400" b="1" i="0" dirty="0">
                <a:latin typeface="Times New Roman" panose="02020603050405020304" pitchFamily="18" charset="0"/>
                <a:cs typeface="Times New Roman" panose="02020603050405020304" pitchFamily="18" charset="0"/>
              </a:rPr>
              <a:t>2 years </a:t>
            </a:r>
            <a:r>
              <a:rPr lang="en-US" sz="2400" i="0" dirty="0" smtClean="0">
                <a:latin typeface="Times New Roman" panose="02020603050405020304" pitchFamily="18" charset="0"/>
                <a:cs typeface="Times New Roman" panose="02020603050405020304" pitchFamily="18" charset="0"/>
              </a:rPr>
              <a:t>(21.26%) </a:t>
            </a:r>
            <a:r>
              <a:rPr lang="en-US" sz="2400" i="0" dirty="0">
                <a:latin typeface="Times New Roman" panose="02020603050405020304" pitchFamily="18" charset="0"/>
                <a:cs typeface="Times New Roman" panose="02020603050405020304" pitchFamily="18" charset="0"/>
              </a:rPr>
              <a:t>and </a:t>
            </a:r>
            <a:r>
              <a:rPr lang="en-US" sz="2400" b="1" i="0" dirty="0">
                <a:latin typeface="Times New Roman" panose="02020603050405020304" pitchFamily="18" charset="0"/>
                <a:cs typeface="Times New Roman" panose="02020603050405020304" pitchFamily="18" charset="0"/>
              </a:rPr>
              <a:t>5 years </a:t>
            </a:r>
            <a:r>
              <a:rPr lang="en-US" sz="2400" i="0" dirty="0" smtClean="0">
                <a:latin typeface="Times New Roman" panose="02020603050405020304" pitchFamily="18" charset="0"/>
                <a:cs typeface="Times New Roman" panose="02020603050405020304" pitchFamily="18" charset="0"/>
              </a:rPr>
              <a:t>(10.71%).</a:t>
            </a:r>
          </a:p>
        </p:txBody>
      </p:sp>
      <p:pic>
        <p:nvPicPr>
          <p:cNvPr id="4" name="Picture 3"/>
          <p:cNvPicPr>
            <a:picLocks noChangeAspect="1"/>
          </p:cNvPicPr>
          <p:nvPr/>
        </p:nvPicPr>
        <p:blipFill>
          <a:blip r:embed="rId2"/>
          <a:stretch>
            <a:fillRect/>
          </a:stretch>
        </p:blipFill>
        <p:spPr>
          <a:xfrm>
            <a:off x="4637314" y="4076700"/>
            <a:ext cx="7158446" cy="2245723"/>
          </a:xfrm>
          <a:prstGeom prst="rect">
            <a:avLst/>
          </a:prstGeom>
        </p:spPr>
      </p:pic>
    </p:spTree>
    <p:extLst>
      <p:ext uri="{BB962C8B-B14F-4D97-AF65-F5344CB8AC3E}">
        <p14:creationId xmlns:p14="http://schemas.microsoft.com/office/powerpoint/2010/main" val="727382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Recommendation..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1600" y="1436914"/>
            <a:ext cx="9601200" cy="5172892"/>
          </a:xfrm>
        </p:spPr>
        <p:txBody>
          <a:bodyPr>
            <a:normAutofit fontScale="55000" lnSpcReduction="20000"/>
          </a:bodyPr>
          <a:lstStyle/>
          <a:p>
            <a:pPr marL="0" indent="0">
              <a:lnSpc>
                <a:spcPct val="120000"/>
              </a:lnSpc>
              <a:buNone/>
            </a:pPr>
            <a:endParaRPr lang="en-US" sz="3800" dirty="0">
              <a:latin typeface="Times New Roman" panose="02020603050405020304" pitchFamily="18" charset="0"/>
              <a:cs typeface="Times New Roman" panose="02020603050405020304" pitchFamily="18" charset="0"/>
            </a:endParaRPr>
          </a:p>
          <a:p>
            <a:pPr>
              <a:lnSpc>
                <a:spcPct val="120000"/>
              </a:lnSpc>
            </a:pPr>
            <a:r>
              <a:rPr lang="en-US" sz="3800" dirty="0">
                <a:latin typeface="Times New Roman" panose="02020603050405020304" pitchFamily="18" charset="0"/>
                <a:cs typeface="Times New Roman" panose="02020603050405020304" pitchFamily="18" charset="0"/>
              </a:rPr>
              <a:t>Implement retention strategies for employees around 40 years old.</a:t>
            </a:r>
          </a:p>
          <a:p>
            <a:pPr>
              <a:lnSpc>
                <a:spcPct val="120000"/>
              </a:lnSpc>
            </a:pPr>
            <a:r>
              <a:rPr lang="en-US" sz="3800" dirty="0">
                <a:latin typeface="Times New Roman" panose="02020603050405020304" pitchFamily="18" charset="0"/>
                <a:cs typeface="Times New Roman" panose="02020603050405020304" pitchFamily="18" charset="0"/>
              </a:rPr>
              <a:t>Address attrition in the Research &amp; Development department.</a:t>
            </a:r>
          </a:p>
          <a:p>
            <a:pPr>
              <a:lnSpc>
                <a:spcPct val="120000"/>
              </a:lnSpc>
            </a:pPr>
            <a:r>
              <a:rPr lang="en-US" sz="3800" dirty="0">
                <a:latin typeface="Times New Roman" panose="02020603050405020304" pitchFamily="18" charset="0"/>
                <a:cs typeface="Times New Roman" panose="02020603050405020304" pitchFamily="18" charset="0"/>
              </a:rPr>
              <a:t>Enhance compensation and benefits for employees in lower salary ranges.</a:t>
            </a:r>
          </a:p>
          <a:p>
            <a:pPr>
              <a:lnSpc>
                <a:spcPct val="120000"/>
              </a:lnSpc>
            </a:pPr>
            <a:r>
              <a:rPr lang="en-US" sz="3800" dirty="0">
                <a:latin typeface="Times New Roman" panose="02020603050405020304" pitchFamily="18" charset="0"/>
                <a:cs typeface="Times New Roman" panose="02020603050405020304" pitchFamily="18" charset="0"/>
              </a:rPr>
              <a:t>Develop employee engagement initiatives for early career employees.</a:t>
            </a:r>
          </a:p>
          <a:p>
            <a:pPr>
              <a:lnSpc>
                <a:spcPct val="120000"/>
              </a:lnSpc>
            </a:pPr>
            <a:r>
              <a:rPr lang="en-US" sz="3800" dirty="0">
                <a:latin typeface="Times New Roman" panose="02020603050405020304" pitchFamily="18" charset="0"/>
                <a:cs typeface="Times New Roman" panose="02020603050405020304" pitchFamily="18" charset="0"/>
              </a:rPr>
              <a:t>Provide opportunities for career growth and learning based on educational backgrounds.</a:t>
            </a:r>
          </a:p>
          <a:p>
            <a:pPr>
              <a:lnSpc>
                <a:spcPct val="120000"/>
              </a:lnSpc>
            </a:pPr>
            <a:r>
              <a:rPr lang="en-US" sz="3800" dirty="0" smtClean="0">
                <a:latin typeface="Times New Roman" panose="02020603050405020304" pitchFamily="18" charset="0"/>
                <a:cs typeface="Times New Roman" panose="02020603050405020304" pitchFamily="18" charset="0"/>
              </a:rPr>
              <a:t>Pay attention to gender disparities in attrition and promote diversity and inclusion.</a:t>
            </a:r>
          </a:p>
          <a:p>
            <a:pPr>
              <a:lnSpc>
                <a:spcPct val="120000"/>
              </a:lnSpc>
            </a:pPr>
            <a:r>
              <a:rPr lang="en-US" sz="3800" dirty="0" smtClean="0">
                <a:latin typeface="Times New Roman" panose="02020603050405020304" pitchFamily="18" charset="0"/>
                <a:cs typeface="Times New Roman" panose="02020603050405020304" pitchFamily="18" charset="0"/>
              </a:rPr>
              <a:t>Mitigate attrition in the Research &amp; Development and Sales departments with department-specific strategies.</a:t>
            </a:r>
          </a:p>
          <a:p>
            <a:pPr>
              <a:lnSpc>
                <a:spcPct val="120000"/>
              </a:lnSpc>
            </a:pPr>
            <a:r>
              <a:rPr lang="en-US" sz="3800" dirty="0" smtClean="0">
                <a:latin typeface="Times New Roman" panose="02020603050405020304" pitchFamily="18" charset="0"/>
                <a:cs typeface="Times New Roman" panose="02020603050405020304" pitchFamily="18" charset="0"/>
              </a:rPr>
              <a:t>Regularly </a:t>
            </a:r>
            <a:r>
              <a:rPr lang="en-US" sz="3800" dirty="0">
                <a:latin typeface="Times New Roman" panose="02020603050405020304" pitchFamily="18" charset="0"/>
                <a:cs typeface="Times New Roman" panose="02020603050405020304" pitchFamily="18" charset="0"/>
              </a:rPr>
              <a:t>review and adjust salary ranges to ensure competitiveness.</a:t>
            </a:r>
          </a:p>
          <a:p>
            <a:pPr marL="0" indent="0">
              <a:buNone/>
            </a:pPr>
            <a:endParaRPr lang="en-US" dirty="0"/>
          </a:p>
        </p:txBody>
      </p:sp>
    </p:spTree>
    <p:extLst>
      <p:ext uri="{BB962C8B-B14F-4D97-AF65-F5344CB8AC3E}">
        <p14:creationId xmlns:p14="http://schemas.microsoft.com/office/powerpoint/2010/main" val="3792047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normAutofit/>
          </a:bodyPr>
          <a:lstStyle/>
          <a:p>
            <a:pPr marL="0" indent="0" algn="ctr">
              <a:buNone/>
            </a:pPr>
            <a:r>
              <a:rPr lang="en-US" sz="9600" dirty="0" smtClean="0">
                <a:latin typeface="Blackadder ITC" panose="04020505051007020D02" pitchFamily="82" charset="0"/>
                <a:cs typeface="Times New Roman" panose="02020603050405020304" pitchFamily="18" charset="0"/>
              </a:rPr>
              <a:t>Thank you !</a:t>
            </a:r>
            <a:endParaRPr lang="en-US" sz="9600" dirty="0">
              <a:latin typeface="Blackadder ITC" panose="04020505051007020D02" pitchFamily="82" charset="0"/>
              <a:cs typeface="Times New Roman" panose="02020603050405020304" pitchFamily="18" charset="0"/>
            </a:endParaRPr>
          </a:p>
        </p:txBody>
      </p:sp>
    </p:spTree>
    <p:extLst>
      <p:ext uri="{BB962C8B-B14F-4D97-AF65-F5344CB8AC3E}">
        <p14:creationId xmlns:p14="http://schemas.microsoft.com/office/powerpoint/2010/main" val="2444824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smtClean="0">
                <a:latin typeface="Times New Roman" panose="02020603050405020304" pitchFamily="18" charset="0"/>
                <a:cs typeface="Times New Roman" panose="02020603050405020304" pitchFamily="18" charset="0"/>
              </a:rPr>
              <a:t>Agenda</a:t>
            </a:r>
            <a:r>
              <a:rPr lang="en-US" dirty="0" smtClean="0"/>
              <a:t> :</a:t>
            </a:r>
            <a:endParaRPr lang="en-US" dirty="0"/>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572406843"/>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About Project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Employee attrition analytics is specifically focused on identifying why employees voluntarily leave, what might have prevented them from leaving, and how we can use data to predict attrition risk. Most importantly, this type of employee predictive analytics can be used to help organizations understand and design the interventions that will be most effective in reducing unwanted attrition</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lvl="1"/>
            <a:r>
              <a:rPr lang="en-US" sz="2400" i="0" dirty="0">
                <a:latin typeface="Times New Roman" panose="02020603050405020304" pitchFamily="18" charset="0"/>
                <a:cs typeface="Times New Roman" panose="02020603050405020304" pitchFamily="18" charset="0"/>
              </a:rPr>
              <a:t>Dataset </a:t>
            </a:r>
            <a:r>
              <a:rPr lang="en-US" sz="2400" i="0" dirty="0" smtClean="0">
                <a:latin typeface="Times New Roman" panose="02020603050405020304" pitchFamily="18" charset="0"/>
                <a:cs typeface="Times New Roman" panose="02020603050405020304" pitchFamily="18" charset="0"/>
              </a:rPr>
              <a:t>: </a:t>
            </a:r>
            <a:r>
              <a:rPr lang="en-US" sz="2400" i="0" dirty="0" smtClean="0">
                <a:latin typeface="Times New Roman" panose="02020603050405020304" pitchFamily="18" charset="0"/>
                <a:cs typeface="Times New Roman" panose="02020603050405020304" pitchFamily="18" charset="0"/>
                <a:hlinkClick r:id="rId2"/>
              </a:rPr>
              <a:t>https://www.kaggle.com/pavansubhasht/ibm-hr-analytics-attrition-dataset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410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92332" y="0"/>
            <a:ext cx="11499668" cy="6858000"/>
          </a:xfrm>
          <a:prstGeom prst="rect">
            <a:avLst/>
          </a:prstGeom>
        </p:spPr>
      </p:pic>
    </p:spTree>
    <p:extLst>
      <p:ext uri="{BB962C8B-B14F-4D97-AF65-F5344CB8AC3E}">
        <p14:creationId xmlns:p14="http://schemas.microsoft.com/office/powerpoint/2010/main" val="3817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 </a:t>
            </a:r>
            <a:endParaRPr lang="en-US"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Characteristics of Attrition by </a:t>
            </a:r>
            <a:r>
              <a:rPr lang="en-US" sz="2400" dirty="0" smtClean="0">
                <a:latin typeface="Times New Roman" panose="02020603050405020304" pitchFamily="18" charset="0"/>
                <a:cs typeface="Times New Roman" panose="02020603050405020304" pitchFamily="18" charset="0"/>
              </a:rPr>
              <a:t>Department :</a:t>
            </a:r>
          </a:p>
          <a:p>
            <a:pPr marL="530352" lvl="1" indent="0">
              <a:buNone/>
            </a:pPr>
            <a:r>
              <a:rPr lang="en-US" sz="2400" i="0" dirty="0">
                <a:latin typeface="Times New Roman" panose="02020603050405020304" pitchFamily="18" charset="0"/>
                <a:cs typeface="Times New Roman" panose="02020603050405020304" pitchFamily="18" charset="0"/>
              </a:rPr>
              <a:t>The</a:t>
            </a:r>
            <a:r>
              <a:rPr lang="en-US" sz="2400" b="1" i="0" dirty="0">
                <a:latin typeface="Times New Roman" panose="02020603050405020304" pitchFamily="18" charset="0"/>
                <a:cs typeface="Times New Roman" panose="02020603050405020304" pitchFamily="18" charset="0"/>
              </a:rPr>
              <a:t> Research &amp; Development</a:t>
            </a:r>
            <a:r>
              <a:rPr lang="en-US" sz="2400" i="0" dirty="0">
                <a:latin typeface="Times New Roman" panose="02020603050405020304" pitchFamily="18" charset="0"/>
                <a:cs typeface="Times New Roman" panose="02020603050405020304" pitchFamily="18" charset="0"/>
              </a:rPr>
              <a:t> </a:t>
            </a:r>
            <a:r>
              <a:rPr lang="en-US" sz="2400" i="0" dirty="0" smtClean="0">
                <a:latin typeface="Times New Roman" panose="02020603050405020304" pitchFamily="18" charset="0"/>
                <a:cs typeface="Times New Roman" panose="02020603050405020304" pitchFamily="18" charset="0"/>
              </a:rPr>
              <a:t>department</a:t>
            </a:r>
          </a:p>
          <a:p>
            <a:pPr marL="530352" lvl="1" indent="0">
              <a:buNone/>
            </a:pPr>
            <a:r>
              <a:rPr lang="en-US" sz="2400" i="0" dirty="0" smtClean="0">
                <a:latin typeface="Times New Roman" panose="02020603050405020304" pitchFamily="18" charset="0"/>
                <a:cs typeface="Times New Roman" panose="02020603050405020304" pitchFamily="18" charset="0"/>
              </a:rPr>
              <a:t> </a:t>
            </a:r>
            <a:r>
              <a:rPr lang="en-US" sz="2400" i="0" dirty="0">
                <a:latin typeface="Times New Roman" panose="02020603050405020304" pitchFamily="18" charset="0"/>
                <a:cs typeface="Times New Roman" panose="02020603050405020304" pitchFamily="18" charset="0"/>
              </a:rPr>
              <a:t>witnessed the highest attrition</a:t>
            </a:r>
            <a:r>
              <a:rPr lang="en-US" sz="2400" i="0" dirty="0" smtClean="0">
                <a:latin typeface="Times New Roman" panose="02020603050405020304" pitchFamily="18" charset="0"/>
                <a:cs typeface="Times New Roman" panose="02020603050405020304" pitchFamily="18" charset="0"/>
              </a:rPr>
              <a:t>,</a:t>
            </a:r>
          </a:p>
          <a:p>
            <a:pPr marL="530352" lvl="1" indent="0">
              <a:buNone/>
            </a:pPr>
            <a:r>
              <a:rPr lang="en-US" sz="2400" i="0" dirty="0" smtClean="0">
                <a:latin typeface="Times New Roman" panose="02020603050405020304" pitchFamily="18" charset="0"/>
                <a:cs typeface="Times New Roman" panose="02020603050405020304" pitchFamily="18" charset="0"/>
              </a:rPr>
              <a:t> </a:t>
            </a:r>
            <a:r>
              <a:rPr lang="en-US" sz="2400" i="0" dirty="0">
                <a:latin typeface="Times New Roman" panose="02020603050405020304" pitchFamily="18" charset="0"/>
                <a:cs typeface="Times New Roman" panose="02020603050405020304" pitchFamily="18" charset="0"/>
              </a:rPr>
              <a:t>accounting for </a:t>
            </a:r>
            <a:r>
              <a:rPr lang="en-US" sz="2400" b="1" i="0" dirty="0">
                <a:latin typeface="Times New Roman" panose="02020603050405020304" pitchFamily="18" charset="0"/>
                <a:cs typeface="Times New Roman" panose="02020603050405020304" pitchFamily="18" charset="0"/>
              </a:rPr>
              <a:t>133</a:t>
            </a:r>
            <a:r>
              <a:rPr lang="en-US" sz="2400" i="0" dirty="0">
                <a:latin typeface="Times New Roman" panose="02020603050405020304" pitchFamily="18" charset="0"/>
                <a:cs typeface="Times New Roman" panose="02020603050405020304" pitchFamily="18" charset="0"/>
              </a:rPr>
              <a:t> of the </a:t>
            </a:r>
            <a:r>
              <a:rPr lang="en-US" sz="2400" i="0" dirty="0" smtClean="0">
                <a:latin typeface="Times New Roman" panose="02020603050405020304" pitchFamily="18" charset="0"/>
                <a:cs typeface="Times New Roman" panose="02020603050405020304" pitchFamily="18" charset="0"/>
              </a:rPr>
              <a:t>total ,followed</a:t>
            </a:r>
          </a:p>
          <a:p>
            <a:pPr marL="530352" lvl="1" indent="0">
              <a:buNone/>
            </a:pPr>
            <a:r>
              <a:rPr lang="en-US" sz="2400" i="0" dirty="0">
                <a:latin typeface="Times New Roman" panose="02020603050405020304" pitchFamily="18" charset="0"/>
                <a:cs typeface="Times New Roman" panose="02020603050405020304" pitchFamily="18" charset="0"/>
              </a:rPr>
              <a:t> </a:t>
            </a:r>
            <a:r>
              <a:rPr lang="en-US" sz="2400" i="0" dirty="0" smtClean="0">
                <a:latin typeface="Times New Roman" panose="02020603050405020304" pitchFamily="18" charset="0"/>
                <a:cs typeface="Times New Roman" panose="02020603050405020304" pitchFamily="18" charset="0"/>
              </a:rPr>
              <a:t>by </a:t>
            </a:r>
            <a:r>
              <a:rPr lang="en-US" sz="2400" b="1" i="0" dirty="0" smtClean="0">
                <a:latin typeface="Times New Roman" panose="02020603050405020304" pitchFamily="18" charset="0"/>
                <a:cs typeface="Times New Roman" panose="02020603050405020304" pitchFamily="18" charset="0"/>
              </a:rPr>
              <a:t>Sales</a:t>
            </a:r>
            <a:r>
              <a:rPr lang="en-US" sz="2400" i="0" dirty="0" smtClean="0">
                <a:latin typeface="Times New Roman" panose="02020603050405020304" pitchFamily="18" charset="0"/>
                <a:cs typeface="Times New Roman" panose="02020603050405020304" pitchFamily="18" charset="0"/>
              </a:rPr>
              <a:t> and </a:t>
            </a:r>
            <a:r>
              <a:rPr lang="en-US" sz="2400" b="1" i="0" dirty="0" smtClean="0">
                <a:latin typeface="Times New Roman" panose="02020603050405020304" pitchFamily="18" charset="0"/>
                <a:cs typeface="Times New Roman" panose="02020603050405020304" pitchFamily="18" charset="0"/>
              </a:rPr>
              <a:t>Human Resources.</a:t>
            </a:r>
            <a:endParaRPr lang="en-US"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354388" y="2560320"/>
            <a:ext cx="4715691" cy="3824151"/>
          </a:xfrm>
          <a:prstGeom prst="rect">
            <a:avLst/>
          </a:prstGeom>
        </p:spPr>
      </p:pic>
    </p:spTree>
    <p:extLst>
      <p:ext uri="{BB962C8B-B14F-4D97-AF65-F5344CB8AC3E}">
        <p14:creationId xmlns:p14="http://schemas.microsoft.com/office/powerpoint/2010/main" val="21673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con..</a:t>
            </a:r>
            <a:endParaRPr lang="en-US" dirty="0"/>
          </a:p>
        </p:txBody>
      </p:sp>
      <p:sp>
        <p:nvSpPr>
          <p:cNvPr id="3" name="Content Placeholder 2"/>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Analyzing</a:t>
            </a:r>
            <a:r>
              <a:rPr lang="en-US" sz="2400" b="1" dirty="0" smtClean="0">
                <a:latin typeface="Times New Roman" panose="02020603050405020304" pitchFamily="18" charset="0"/>
                <a:cs typeface="Times New Roman" panose="02020603050405020304" pitchFamily="18" charset="0"/>
              </a:rPr>
              <a:t> of Attrition by Gender :</a:t>
            </a:r>
          </a:p>
          <a:p>
            <a:pPr marL="530352" lvl="1" indent="0">
              <a:buNone/>
            </a:pPr>
            <a:r>
              <a:rPr lang="en-US" sz="2400" b="1" i="0" dirty="0" smtClean="0">
                <a:latin typeface="Times New Roman" panose="02020603050405020304" pitchFamily="18" charset="0"/>
                <a:cs typeface="Times New Roman" panose="02020603050405020304" pitchFamily="18" charset="0"/>
              </a:rPr>
              <a:t>Male </a:t>
            </a:r>
            <a:r>
              <a:rPr lang="en-US" sz="2400" i="0" dirty="0" smtClean="0">
                <a:latin typeface="Times New Roman" panose="02020603050405020304" pitchFamily="18" charset="0"/>
                <a:cs typeface="Times New Roman" panose="02020603050405020304" pitchFamily="18" charset="0"/>
              </a:rPr>
              <a:t>employees experienced an attrition rate of </a:t>
            </a:r>
            <a:r>
              <a:rPr lang="en-US" sz="2400" b="1" i="0" dirty="0" smtClean="0">
                <a:latin typeface="Times New Roman" panose="02020603050405020304" pitchFamily="18" charset="0"/>
                <a:cs typeface="Times New Roman" panose="02020603050405020304" pitchFamily="18" charset="0"/>
              </a:rPr>
              <a:t>17%</a:t>
            </a:r>
            <a:r>
              <a:rPr lang="en-US" sz="2400" i="0" dirty="0" smtClean="0">
                <a:latin typeface="Times New Roman" panose="02020603050405020304" pitchFamily="18" charset="0"/>
                <a:cs typeface="Times New Roman" panose="02020603050405020304" pitchFamily="18" charset="0"/>
              </a:rPr>
              <a:t>,</a:t>
            </a:r>
          </a:p>
          <a:p>
            <a:pPr marL="530352" lvl="1" indent="0">
              <a:buNone/>
            </a:pPr>
            <a:r>
              <a:rPr lang="en-US" sz="2400" i="0" dirty="0" smtClean="0">
                <a:latin typeface="Times New Roman" panose="02020603050405020304" pitchFamily="18" charset="0"/>
                <a:cs typeface="Times New Roman" panose="02020603050405020304" pitchFamily="18" charset="0"/>
              </a:rPr>
              <a:t> while </a:t>
            </a:r>
            <a:r>
              <a:rPr lang="en-US" sz="2400" b="1" i="0" dirty="0" smtClean="0">
                <a:latin typeface="Times New Roman" panose="02020603050405020304" pitchFamily="18" charset="0"/>
                <a:cs typeface="Times New Roman" panose="02020603050405020304" pitchFamily="18" charset="0"/>
              </a:rPr>
              <a:t>female </a:t>
            </a:r>
            <a:r>
              <a:rPr lang="en-US" sz="2400" i="0" dirty="0" smtClean="0">
                <a:latin typeface="Times New Roman" panose="02020603050405020304" pitchFamily="18" charset="0"/>
                <a:cs typeface="Times New Roman" panose="02020603050405020304" pitchFamily="18" charset="0"/>
              </a:rPr>
              <a:t>employees had a slightly</a:t>
            </a:r>
          </a:p>
          <a:p>
            <a:pPr marL="530352" lvl="1" indent="0">
              <a:buNone/>
            </a:pPr>
            <a:r>
              <a:rPr lang="en-US" sz="2400" i="0" dirty="0" smtClean="0">
                <a:latin typeface="Times New Roman" panose="02020603050405020304" pitchFamily="18" charset="0"/>
                <a:cs typeface="Times New Roman" panose="02020603050405020304" pitchFamily="18" charset="0"/>
              </a:rPr>
              <a:t> lower attrition rate of </a:t>
            </a:r>
            <a:r>
              <a:rPr lang="en-US" sz="2400" b="1" i="0" dirty="0" smtClean="0">
                <a:latin typeface="Times New Roman" panose="02020603050405020304" pitchFamily="18" charset="0"/>
                <a:cs typeface="Times New Roman" panose="02020603050405020304" pitchFamily="18" charset="0"/>
              </a:rPr>
              <a:t>14.8%</a:t>
            </a:r>
            <a:endParaRPr lang="en-US" sz="2400" i="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688183" y="3879669"/>
            <a:ext cx="4993414" cy="1867987"/>
          </a:xfrm>
          <a:prstGeom prst="rect">
            <a:avLst/>
          </a:prstGeom>
        </p:spPr>
      </p:pic>
    </p:spTree>
    <p:extLst>
      <p:ext uri="{BB962C8B-B14F-4D97-AF65-F5344CB8AC3E}">
        <p14:creationId xmlns:p14="http://schemas.microsoft.com/office/powerpoint/2010/main" val="34361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con..</a:t>
            </a:r>
            <a:endParaRPr lang="en-US" dirty="0"/>
          </a:p>
        </p:txBody>
      </p:sp>
      <p:sp>
        <p:nvSpPr>
          <p:cNvPr id="3" name="Content Placeholder 2"/>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Analyzing </a:t>
            </a:r>
            <a:r>
              <a:rPr lang="en-US" sz="2400" b="1" dirty="0" smtClean="0">
                <a:latin typeface="Times New Roman" panose="02020603050405020304" pitchFamily="18" charset="0"/>
                <a:cs typeface="Times New Roman" panose="02020603050405020304" pitchFamily="18" charset="0"/>
              </a:rPr>
              <a:t>of Attrition by Education :</a:t>
            </a:r>
          </a:p>
          <a:p>
            <a:pPr marL="530352" lvl="1" indent="0">
              <a:buNone/>
            </a:pPr>
            <a:r>
              <a:rPr lang="en-US" sz="2400" i="0" dirty="0">
                <a:latin typeface="Times New Roman" panose="02020603050405020304" pitchFamily="18" charset="0"/>
                <a:cs typeface="Times New Roman" panose="02020603050405020304" pitchFamily="18" charset="0"/>
              </a:rPr>
              <a:t>The educational background of employees who left the company indicates </a:t>
            </a:r>
            <a:r>
              <a:rPr lang="en-US" sz="2400" i="0" dirty="0" smtClean="0">
                <a:latin typeface="Times New Roman" panose="02020603050405020304" pitchFamily="18" charset="0"/>
                <a:cs typeface="Times New Roman" panose="02020603050405020304" pitchFamily="18" charset="0"/>
              </a:rPr>
              <a:t>that</a:t>
            </a:r>
          </a:p>
          <a:p>
            <a:pPr marL="530352" lvl="1" indent="0">
              <a:buNone/>
            </a:pPr>
            <a:r>
              <a:rPr lang="en-US" sz="2400" i="0" dirty="0" smtClean="0">
                <a:latin typeface="Times New Roman" panose="02020603050405020304" pitchFamily="18" charset="0"/>
                <a:cs typeface="Times New Roman" panose="02020603050405020304" pitchFamily="18" charset="0"/>
              </a:rPr>
              <a:t> </a:t>
            </a:r>
            <a:r>
              <a:rPr lang="en-US" sz="2400" b="1" i="0" dirty="0">
                <a:latin typeface="Times New Roman" panose="02020603050405020304" pitchFamily="18" charset="0"/>
                <a:cs typeface="Times New Roman" panose="02020603050405020304" pitchFamily="18" charset="0"/>
              </a:rPr>
              <a:t>89</a:t>
            </a:r>
            <a:r>
              <a:rPr lang="en-US" sz="2400" i="0" dirty="0">
                <a:latin typeface="Times New Roman" panose="02020603050405020304" pitchFamily="18" charset="0"/>
                <a:cs typeface="Times New Roman" panose="02020603050405020304" pitchFamily="18" charset="0"/>
              </a:rPr>
              <a:t> individuals had a </a:t>
            </a:r>
            <a:r>
              <a:rPr lang="en-US" sz="2400" b="1" i="0" dirty="0">
                <a:latin typeface="Times New Roman" panose="02020603050405020304" pitchFamily="18" charset="0"/>
                <a:cs typeface="Times New Roman" panose="02020603050405020304" pitchFamily="18" charset="0"/>
              </a:rPr>
              <a:t>Life Science</a:t>
            </a:r>
            <a:r>
              <a:rPr lang="en-US" sz="2400" i="0" dirty="0">
                <a:latin typeface="Times New Roman" panose="02020603050405020304" pitchFamily="18" charset="0"/>
                <a:cs typeface="Times New Roman" panose="02020603050405020304" pitchFamily="18" charset="0"/>
              </a:rPr>
              <a:t> background</a:t>
            </a:r>
            <a:r>
              <a:rPr lang="en-US" sz="2400" i="0" dirty="0" smtClean="0">
                <a:latin typeface="Times New Roman" panose="02020603050405020304" pitchFamily="18" charset="0"/>
                <a:cs typeface="Times New Roman" panose="02020603050405020304" pitchFamily="18" charset="0"/>
              </a:rPr>
              <a:t>,</a:t>
            </a:r>
          </a:p>
          <a:p>
            <a:pPr marL="530352" lvl="1" indent="0">
              <a:buNone/>
            </a:pPr>
            <a:r>
              <a:rPr lang="en-US" sz="2400" i="0" dirty="0" smtClean="0">
                <a:latin typeface="Times New Roman" panose="02020603050405020304" pitchFamily="18" charset="0"/>
                <a:cs typeface="Times New Roman" panose="02020603050405020304" pitchFamily="18" charset="0"/>
              </a:rPr>
              <a:t> </a:t>
            </a:r>
            <a:r>
              <a:rPr lang="en-US" sz="2400" b="1" i="0" dirty="0">
                <a:latin typeface="Times New Roman" panose="02020603050405020304" pitchFamily="18" charset="0"/>
                <a:cs typeface="Times New Roman" panose="02020603050405020304" pitchFamily="18" charset="0"/>
              </a:rPr>
              <a:t>63 </a:t>
            </a:r>
            <a:r>
              <a:rPr lang="en-US" sz="2400" i="0" dirty="0">
                <a:latin typeface="Times New Roman" panose="02020603050405020304" pitchFamily="18" charset="0"/>
                <a:cs typeface="Times New Roman" panose="02020603050405020304" pitchFamily="18" charset="0"/>
              </a:rPr>
              <a:t>had a </a:t>
            </a:r>
            <a:r>
              <a:rPr lang="en-US" sz="2400" b="1" i="0" dirty="0">
                <a:latin typeface="Times New Roman" panose="02020603050405020304" pitchFamily="18" charset="0"/>
                <a:cs typeface="Times New Roman" panose="02020603050405020304" pitchFamily="18" charset="0"/>
              </a:rPr>
              <a:t>Medical </a:t>
            </a:r>
            <a:r>
              <a:rPr lang="en-US" sz="2400" i="0" dirty="0">
                <a:latin typeface="Times New Roman" panose="02020603050405020304" pitchFamily="18" charset="0"/>
                <a:cs typeface="Times New Roman" panose="02020603050405020304" pitchFamily="18" charset="0"/>
              </a:rPr>
              <a:t>background</a:t>
            </a:r>
            <a:r>
              <a:rPr lang="en-US" sz="2400" i="0" dirty="0" smtClean="0">
                <a:latin typeface="Times New Roman" panose="02020603050405020304" pitchFamily="18" charset="0"/>
                <a:cs typeface="Times New Roman" panose="02020603050405020304" pitchFamily="18" charset="0"/>
              </a:rPr>
              <a:t>,</a:t>
            </a:r>
          </a:p>
          <a:p>
            <a:pPr marL="530352" lvl="1" indent="0">
              <a:buNone/>
            </a:pPr>
            <a:r>
              <a:rPr lang="en-US" sz="2400" i="0" dirty="0" smtClean="0">
                <a:latin typeface="Times New Roman" panose="02020603050405020304" pitchFamily="18" charset="0"/>
                <a:cs typeface="Times New Roman" panose="02020603050405020304" pitchFamily="18" charset="0"/>
              </a:rPr>
              <a:t> </a:t>
            </a:r>
            <a:r>
              <a:rPr lang="en-US" sz="2400" i="0" dirty="0">
                <a:latin typeface="Times New Roman" panose="02020603050405020304" pitchFamily="18" charset="0"/>
                <a:cs typeface="Times New Roman" panose="02020603050405020304" pitchFamily="18" charset="0"/>
              </a:rPr>
              <a:t>and </a:t>
            </a:r>
            <a:r>
              <a:rPr lang="en-US" sz="2400" b="1" i="0" dirty="0">
                <a:latin typeface="Times New Roman" panose="02020603050405020304" pitchFamily="18" charset="0"/>
                <a:cs typeface="Times New Roman" panose="02020603050405020304" pitchFamily="18" charset="0"/>
              </a:rPr>
              <a:t>35 </a:t>
            </a:r>
            <a:r>
              <a:rPr lang="en-US" sz="2400" i="0" dirty="0">
                <a:latin typeface="Times New Roman" panose="02020603050405020304" pitchFamily="18" charset="0"/>
                <a:cs typeface="Times New Roman" panose="02020603050405020304" pitchFamily="18" charset="0"/>
              </a:rPr>
              <a:t>had a </a:t>
            </a:r>
            <a:r>
              <a:rPr lang="en-US" sz="2400" b="1" i="0" dirty="0">
                <a:latin typeface="Times New Roman" panose="02020603050405020304" pitchFamily="18" charset="0"/>
                <a:cs typeface="Times New Roman" panose="02020603050405020304" pitchFamily="18" charset="0"/>
              </a:rPr>
              <a:t>Marketing </a:t>
            </a:r>
            <a:r>
              <a:rPr lang="en-US" sz="2400" i="0" dirty="0">
                <a:latin typeface="Times New Roman" panose="02020603050405020304" pitchFamily="18" charset="0"/>
                <a:cs typeface="Times New Roman" panose="02020603050405020304" pitchFamily="18" charset="0"/>
              </a:rPr>
              <a:t>background.</a:t>
            </a:r>
          </a:p>
        </p:txBody>
      </p:sp>
      <p:pic>
        <p:nvPicPr>
          <p:cNvPr id="5" name="Picture 4"/>
          <p:cNvPicPr>
            <a:picLocks noChangeAspect="1"/>
          </p:cNvPicPr>
          <p:nvPr/>
        </p:nvPicPr>
        <p:blipFill>
          <a:blip r:embed="rId2"/>
          <a:stretch>
            <a:fillRect/>
          </a:stretch>
        </p:blipFill>
        <p:spPr>
          <a:xfrm>
            <a:off x="6897188" y="3997234"/>
            <a:ext cx="4715692" cy="1870166"/>
          </a:xfrm>
          <a:prstGeom prst="rect">
            <a:avLst/>
          </a:prstGeom>
        </p:spPr>
      </p:pic>
    </p:spTree>
    <p:extLst>
      <p:ext uri="{BB962C8B-B14F-4D97-AF65-F5344CB8AC3E}">
        <p14:creationId xmlns:p14="http://schemas.microsoft.com/office/powerpoint/2010/main" val="282238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con..</a:t>
            </a:r>
            <a:endParaRPr lang="en-US" dirty="0"/>
          </a:p>
        </p:txBody>
      </p:sp>
      <p:sp>
        <p:nvSpPr>
          <p:cNvPr id="3" name="Content Placeholder 2"/>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Analyzing </a:t>
            </a:r>
            <a:r>
              <a:rPr lang="en-US" sz="2400" b="1" dirty="0" smtClean="0">
                <a:latin typeface="Times New Roman" panose="02020603050405020304" pitchFamily="18" charset="0"/>
                <a:cs typeface="Times New Roman" panose="02020603050405020304" pitchFamily="18" charset="0"/>
              </a:rPr>
              <a:t>of Attrition by Salary Range :</a:t>
            </a:r>
          </a:p>
          <a:p>
            <a:pPr marL="530352" lvl="1" indent="0">
              <a:buNone/>
            </a:pPr>
            <a:r>
              <a:rPr lang="en-US" sz="2400" i="0" dirty="0">
                <a:latin typeface="Times New Roman" panose="02020603050405020304" pitchFamily="18" charset="0"/>
                <a:cs typeface="Times New Roman" panose="02020603050405020304" pitchFamily="18" charset="0"/>
              </a:rPr>
              <a:t>The majority of employees who left the </a:t>
            </a:r>
            <a:r>
              <a:rPr lang="en-US" sz="2400" i="0" dirty="0" smtClean="0">
                <a:latin typeface="Times New Roman" panose="02020603050405020304" pitchFamily="18" charset="0"/>
                <a:cs typeface="Times New Roman" panose="02020603050405020304" pitchFamily="18" charset="0"/>
              </a:rPr>
              <a:t>company</a:t>
            </a:r>
          </a:p>
          <a:p>
            <a:pPr marL="530352" lvl="1" indent="0">
              <a:buNone/>
            </a:pPr>
            <a:r>
              <a:rPr lang="en-US" sz="2400" i="0" dirty="0" smtClean="0">
                <a:latin typeface="Times New Roman" panose="02020603050405020304" pitchFamily="18" charset="0"/>
                <a:cs typeface="Times New Roman" panose="02020603050405020304" pitchFamily="18" charset="0"/>
              </a:rPr>
              <a:t>belonged </a:t>
            </a:r>
            <a:r>
              <a:rPr lang="en-US" sz="2400" i="0" dirty="0">
                <a:latin typeface="Times New Roman" panose="02020603050405020304" pitchFamily="18" charset="0"/>
                <a:cs typeface="Times New Roman" panose="02020603050405020304" pitchFamily="18" charset="0"/>
              </a:rPr>
              <a:t>to the salary range below $5000 per month</a:t>
            </a:r>
            <a:r>
              <a:rPr lang="en-US" sz="2400" i="0" dirty="0" smtClean="0">
                <a:latin typeface="Times New Roman" panose="02020603050405020304" pitchFamily="18" charset="0"/>
                <a:cs typeface="Times New Roman" panose="02020603050405020304" pitchFamily="18" charset="0"/>
              </a:rPr>
              <a:t>,</a:t>
            </a:r>
          </a:p>
          <a:p>
            <a:pPr marL="530352" lvl="1" indent="0">
              <a:buNone/>
            </a:pPr>
            <a:r>
              <a:rPr lang="en-US" sz="2400" i="0" dirty="0" smtClean="0">
                <a:latin typeface="Times New Roman" panose="02020603050405020304" pitchFamily="18" charset="0"/>
                <a:cs typeface="Times New Roman" panose="02020603050405020304" pitchFamily="18" charset="0"/>
              </a:rPr>
              <a:t>comprising </a:t>
            </a:r>
            <a:r>
              <a:rPr lang="en-US" sz="2400" i="0" dirty="0">
                <a:latin typeface="Times New Roman" panose="02020603050405020304" pitchFamily="18" charset="0"/>
                <a:cs typeface="Times New Roman" panose="02020603050405020304" pitchFamily="18" charset="0"/>
              </a:rPr>
              <a:t>163 individuals.</a:t>
            </a:r>
            <a:endParaRPr lang="en-US" sz="2400" i="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172200" y="3771900"/>
            <a:ext cx="5298894" cy="2209800"/>
          </a:xfrm>
          <a:prstGeom prst="rect">
            <a:avLst/>
          </a:prstGeom>
        </p:spPr>
      </p:pic>
    </p:spTree>
    <p:extLst>
      <p:ext uri="{BB962C8B-B14F-4D97-AF65-F5344CB8AC3E}">
        <p14:creationId xmlns:p14="http://schemas.microsoft.com/office/powerpoint/2010/main" val="251532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Insights con..</a:t>
            </a:r>
            <a:endParaRPr lang="en-US" dirty="0"/>
          </a:p>
        </p:txBody>
      </p:sp>
      <p:sp>
        <p:nvSpPr>
          <p:cNvPr id="3" name="Content Placeholder 2"/>
          <p:cNvSpPr>
            <a:spLocks noGrp="1"/>
          </p:cNvSpPr>
          <p:nvPr>
            <p:ph idx="1"/>
          </p:nvPr>
        </p:nvSpPr>
        <p:spPr/>
        <p:txBody>
          <a:bodyPr/>
          <a:lstStyle/>
          <a:p>
            <a:r>
              <a:rPr lang="en-US" sz="2400" b="1" dirty="0" smtClean="0">
                <a:latin typeface="Times New Roman" panose="02020603050405020304" pitchFamily="18" charset="0"/>
                <a:cs typeface="Times New Roman" panose="02020603050405020304" pitchFamily="18" charset="0"/>
              </a:rPr>
              <a:t>Analyzing of Attrition by </a:t>
            </a:r>
            <a:r>
              <a:rPr lang="en-US" sz="2400" b="1" dirty="0">
                <a:latin typeface="Times New Roman" panose="02020603050405020304" pitchFamily="18" charset="0"/>
                <a:cs typeface="Times New Roman" panose="02020603050405020304" pitchFamily="18" charset="0"/>
              </a:rPr>
              <a:t>J</a:t>
            </a:r>
            <a:r>
              <a:rPr lang="en-US" sz="2400" b="1" dirty="0" smtClean="0">
                <a:latin typeface="Times New Roman" panose="02020603050405020304" pitchFamily="18" charset="0"/>
                <a:cs typeface="Times New Roman" panose="02020603050405020304" pitchFamily="18" charset="0"/>
              </a:rPr>
              <a:t>obRole :</a:t>
            </a:r>
          </a:p>
          <a:p>
            <a:pPr marL="530352" lvl="1" indent="0">
              <a:lnSpc>
                <a:spcPct val="100000"/>
              </a:lnSpc>
              <a:buNone/>
            </a:pPr>
            <a:r>
              <a:rPr lang="en-US" sz="2400" b="1" i="0" dirty="0" smtClean="0">
                <a:latin typeface="Times New Roman" panose="02020603050405020304" pitchFamily="18" charset="0"/>
                <a:cs typeface="Times New Roman" panose="02020603050405020304" pitchFamily="18" charset="0"/>
              </a:rPr>
              <a:t>Laboratory </a:t>
            </a:r>
            <a:r>
              <a:rPr lang="en-US" sz="2400" b="1" i="0" dirty="0">
                <a:latin typeface="Times New Roman" panose="02020603050405020304" pitchFamily="18" charset="0"/>
                <a:cs typeface="Times New Roman" panose="02020603050405020304" pitchFamily="18" charset="0"/>
              </a:rPr>
              <a:t>Technicians </a:t>
            </a:r>
            <a:r>
              <a:rPr lang="en-US" sz="2400" i="0" dirty="0">
                <a:latin typeface="Times New Roman" panose="02020603050405020304" pitchFamily="18" charset="0"/>
                <a:cs typeface="Times New Roman" panose="02020603050405020304" pitchFamily="18" charset="0"/>
              </a:rPr>
              <a:t>have the highest </a:t>
            </a:r>
            <a:r>
              <a:rPr lang="en-US" sz="2400" i="0" dirty="0" smtClean="0">
                <a:latin typeface="Times New Roman" panose="02020603050405020304" pitchFamily="18" charset="0"/>
                <a:cs typeface="Times New Roman" panose="02020603050405020304" pitchFamily="18" charset="0"/>
              </a:rPr>
              <a:t>attrition, comprising 62 individuals, followed </a:t>
            </a:r>
            <a:r>
              <a:rPr lang="en-US" sz="2400" i="0" dirty="0">
                <a:latin typeface="Times New Roman" panose="02020603050405020304" pitchFamily="18" charset="0"/>
                <a:cs typeface="Times New Roman" panose="02020603050405020304" pitchFamily="18" charset="0"/>
              </a:rPr>
              <a:t>by the </a:t>
            </a:r>
            <a:r>
              <a:rPr lang="en-US" sz="2400" b="1" i="0" dirty="0">
                <a:latin typeface="Times New Roman" panose="02020603050405020304" pitchFamily="18" charset="0"/>
                <a:cs typeface="Times New Roman" panose="02020603050405020304" pitchFamily="18" charset="0"/>
              </a:rPr>
              <a:t>Sales </a:t>
            </a:r>
            <a:r>
              <a:rPr lang="en-US" sz="2400" b="1" i="0" dirty="0" smtClean="0">
                <a:latin typeface="Times New Roman" panose="02020603050405020304" pitchFamily="18" charset="0"/>
                <a:cs typeface="Times New Roman" panose="02020603050405020304" pitchFamily="18" charset="0"/>
              </a:rPr>
              <a:t>Executives,</a:t>
            </a:r>
          </a:p>
          <a:p>
            <a:pPr marL="530352" lvl="1" indent="0">
              <a:lnSpc>
                <a:spcPct val="100000"/>
              </a:lnSpc>
              <a:buNone/>
            </a:pPr>
            <a:r>
              <a:rPr lang="en-US" sz="2400" i="0" dirty="0" smtClean="0">
                <a:latin typeface="Times New Roman" panose="02020603050405020304" pitchFamily="18" charset="0"/>
                <a:cs typeface="Times New Roman" panose="02020603050405020304" pitchFamily="18" charset="0"/>
              </a:rPr>
              <a:t>comprising 57 individuals</a:t>
            </a:r>
            <a:endParaRPr lang="en-US" sz="2400" i="0" dirty="0">
              <a:latin typeface="Times New Roman" panose="02020603050405020304" pitchFamily="18" charset="0"/>
              <a:cs typeface="Times New Roman" panose="02020603050405020304" pitchFamily="18" charset="0"/>
            </a:endParaRPr>
          </a:p>
          <a:p>
            <a:pPr marL="530352" lvl="1" indent="0">
              <a:lnSpc>
                <a:spcPct val="100000"/>
              </a:lnSpc>
              <a:buNone/>
            </a:pPr>
            <a:r>
              <a:rPr lang="en-US" sz="2400" i="0" dirty="0" smtClean="0">
                <a:latin typeface="Times New Roman" panose="02020603050405020304" pitchFamily="18" charset="0"/>
                <a:cs typeface="Times New Roman" panose="02020603050405020304" pitchFamily="18" charset="0"/>
              </a:rPr>
              <a:t>and the </a:t>
            </a:r>
            <a:r>
              <a:rPr lang="en-US" sz="2400" b="1" i="0" dirty="0">
                <a:latin typeface="Times New Roman" panose="02020603050405020304" pitchFamily="18" charset="0"/>
                <a:cs typeface="Times New Roman" panose="02020603050405020304" pitchFamily="18" charset="0"/>
              </a:rPr>
              <a:t>Research </a:t>
            </a:r>
            <a:r>
              <a:rPr lang="en-US" sz="2400" b="1" i="0" dirty="0" smtClean="0">
                <a:latin typeface="Times New Roman" panose="02020603050405020304" pitchFamily="18" charset="0"/>
                <a:cs typeface="Times New Roman" panose="02020603050405020304" pitchFamily="18" charset="0"/>
              </a:rPr>
              <a:t>Scientist</a:t>
            </a:r>
            <a:r>
              <a:rPr lang="en-US" sz="2400" i="0" dirty="0" smtClean="0">
                <a:latin typeface="Times New Roman" panose="02020603050405020304" pitchFamily="18" charset="0"/>
                <a:cs typeface="Times New Roman" panose="02020603050405020304" pitchFamily="18" charset="0"/>
              </a:rPr>
              <a:t>,</a:t>
            </a:r>
          </a:p>
          <a:p>
            <a:pPr marL="530352" lvl="1" indent="0">
              <a:lnSpc>
                <a:spcPct val="100000"/>
              </a:lnSpc>
              <a:buNone/>
            </a:pPr>
            <a:r>
              <a:rPr lang="en-US" sz="2400" i="0" dirty="0">
                <a:latin typeface="Times New Roman" panose="02020603050405020304" pitchFamily="18" charset="0"/>
                <a:cs typeface="Times New Roman" panose="02020603050405020304" pitchFamily="18" charset="0"/>
              </a:rPr>
              <a:t>comprising </a:t>
            </a:r>
            <a:r>
              <a:rPr lang="en-US" sz="2400" i="0" dirty="0" smtClean="0">
                <a:latin typeface="Times New Roman" panose="02020603050405020304" pitchFamily="18" charset="0"/>
                <a:cs typeface="Times New Roman" panose="02020603050405020304" pitchFamily="18" charset="0"/>
              </a:rPr>
              <a:t>47 </a:t>
            </a:r>
            <a:r>
              <a:rPr lang="en-US" sz="2400" i="0" dirty="0">
                <a:latin typeface="Times New Roman" panose="02020603050405020304" pitchFamily="18" charset="0"/>
                <a:cs typeface="Times New Roman" panose="02020603050405020304" pitchFamily="18" charset="0"/>
              </a:rPr>
              <a:t>individuals.</a:t>
            </a:r>
          </a:p>
          <a:p>
            <a:pPr marL="530352" lvl="1" indent="0">
              <a:lnSpc>
                <a:spcPct val="100000"/>
              </a:lnSpc>
              <a:buNone/>
            </a:pPr>
            <a:endParaRPr lang="en-US" sz="2400" i="0"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708469" y="3578134"/>
            <a:ext cx="6244046" cy="2403566"/>
          </a:xfrm>
          <a:prstGeom prst="rect">
            <a:avLst/>
          </a:prstGeom>
        </p:spPr>
      </p:pic>
    </p:spTree>
    <p:extLst>
      <p:ext uri="{BB962C8B-B14F-4D97-AF65-F5344CB8AC3E}">
        <p14:creationId xmlns:p14="http://schemas.microsoft.com/office/powerpoint/2010/main" val="15432016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409</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Blackadder ITC</vt:lpstr>
      <vt:lpstr>Calibri</vt:lpstr>
      <vt:lpstr>Franklin Gothic Book</vt:lpstr>
      <vt:lpstr>Times New Roman</vt:lpstr>
      <vt:lpstr>Crop</vt:lpstr>
      <vt:lpstr>Employee attrition</vt:lpstr>
      <vt:lpstr>Agenda :</vt:lpstr>
      <vt:lpstr>About Project ..</vt:lpstr>
      <vt:lpstr>  </vt:lpstr>
      <vt:lpstr>Insights .. </vt:lpstr>
      <vt:lpstr>Insights con..</vt:lpstr>
      <vt:lpstr>Insights con..</vt:lpstr>
      <vt:lpstr>Insights con..</vt:lpstr>
      <vt:lpstr>Insights con..</vt:lpstr>
      <vt:lpstr>Insights con..</vt:lpstr>
      <vt:lpstr>Recommendation..</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2024-07-29T11:40:38Z</dcterms:created>
  <dcterms:modified xsi:type="dcterms:W3CDTF">2024-08-02T12:08:10Z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